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82" r:id="rId2"/>
    <p:sldId id="283" r:id="rId3"/>
    <p:sldId id="274" r:id="rId4"/>
    <p:sldId id="270" r:id="rId5"/>
    <p:sldId id="259" r:id="rId6"/>
    <p:sldId id="276" r:id="rId7"/>
    <p:sldId id="260" r:id="rId8"/>
    <p:sldId id="275" r:id="rId9"/>
    <p:sldId id="262" r:id="rId10"/>
    <p:sldId id="263" r:id="rId11"/>
    <p:sldId id="264" r:id="rId12"/>
    <p:sldId id="265" r:id="rId13"/>
    <p:sldId id="278" r:id="rId14"/>
    <p:sldId id="266" r:id="rId15"/>
    <p:sldId id="277" r:id="rId16"/>
    <p:sldId id="279" r:id="rId17"/>
    <p:sldId id="269" r:id="rId18"/>
    <p:sldId id="268" r:id="rId19"/>
    <p:sldId id="271" r:id="rId20"/>
    <p:sldId id="273" r:id="rId21"/>
    <p:sldId id="281" r:id="rId22"/>
    <p:sldId id="280" r:id="rId23"/>
    <p:sldId id="27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1DCC58-411B-4C80-A3EA-E2ED9D1E57A4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46D7E0-042B-4D6A-B6D0-4ED0C487A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AC593-703F-4DB4-9C14-805FB7EEEA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273D-8D25-4502-9075-79FF92A52B64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2208-A846-4C6E-BB63-C0D6ABEF0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61AB-B98F-4D80-AFC5-FA608E0BF20E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5E0C-B784-4105-B82A-A05FBD169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A3AA-EC08-4504-A4D6-F8E255CC5CB3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02CA-0E6E-416F-8FEC-33B74F008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3E23-B8FB-4791-9E4F-098AC1E452EC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EDC7-FE83-405A-9E8C-60A03910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214C-7D29-4FCF-85F0-B3AC321CEB4D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6390-CA3F-4012-8008-20B6063F1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F80B-D00D-4C32-9A5D-96D600666834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EAD6-B183-4735-B22B-306CB410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A6ED34-8E5D-40E2-921A-A07080F9C1AC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5BDCDF-5CAE-497F-8BB4-B43C1FD4D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effectLst/>
              </a:rPr>
              <a:t>VITAMINS  </a:t>
            </a:r>
            <a:br>
              <a:rPr lang="en-US" smtClean="0">
                <a:effectLst/>
              </a:rPr>
            </a:br>
            <a:endParaRPr lang="en-US" sz="1600" smtClean="0">
              <a:effectLst/>
              <a:latin typeface="Bookman Old Style" pitchFamily="18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29200" y="32004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err="1" smtClean="0">
                <a:latin typeface="Bookman Old Style" pitchFamily="18" charset="0"/>
              </a:rPr>
              <a:t>v.sumalatha</a:t>
            </a:r>
            <a:endParaRPr lang="en-US" sz="1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u="sng" dirty="0" smtClean="0"/>
              <a:t>Folic </a:t>
            </a:r>
            <a:r>
              <a:rPr lang="en-US" b="1" u="sng" dirty="0"/>
              <a:t>Acid </a:t>
            </a:r>
            <a:r>
              <a:rPr lang="en-US" b="1" u="sng" dirty="0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Sources</a:t>
            </a:r>
            <a:r>
              <a:rPr lang="en-US" b="1" dirty="0"/>
              <a:t>:</a:t>
            </a:r>
            <a:r>
              <a:rPr lang="en-US" dirty="0"/>
              <a:t> It is present in liver, meat, eggs, milk, fruits, cereals, and leafy vegetables over cooking of food destroys the folic acid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Functions :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Folic </a:t>
            </a:r>
            <a:r>
              <a:rPr lang="en-US" dirty="0"/>
              <a:t>acid is required for the synthesis of nucleic acids (DNA and RNA).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It </a:t>
            </a:r>
            <a:r>
              <a:rPr lang="en-US" dirty="0"/>
              <a:t>is also required for the development of blood cells in the bone marrow</a:t>
            </a:r>
            <a:r>
              <a:rPr lang="en-US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Deficiency </a:t>
            </a:r>
            <a:r>
              <a:rPr lang="en-US" b="1" dirty="0"/>
              <a:t>Symptoms: </a:t>
            </a:r>
            <a:r>
              <a:rPr lang="en-US" dirty="0"/>
              <a:t>Its deficiency causes anemia, </a:t>
            </a:r>
            <a:r>
              <a:rPr lang="en-US" dirty="0" err="1"/>
              <a:t>diarrhoea</a:t>
            </a:r>
            <a:r>
              <a:rPr lang="en-US" dirty="0"/>
              <a:t> and decrease in the number of leucocytes. 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Cell </a:t>
            </a:r>
            <a:r>
              <a:rPr lang="en-US" dirty="0"/>
              <a:t>division in tissues such as intestinal mucosa is affected in folic acid deficiency.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29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Cyano cobalamin:  </a:t>
            </a:r>
            <a:r>
              <a:rPr lang="en-US" smtClean="0"/>
              <a:t>It is also known as </a:t>
            </a:r>
            <a:r>
              <a:rPr lang="en-US" b="1" i="1" u="sng" smtClean="0"/>
              <a:t>vitamin B</a:t>
            </a:r>
            <a:r>
              <a:rPr lang="en-US" b="1" i="1" u="sng" baseline="-25000" smtClean="0"/>
              <a:t>12</a:t>
            </a:r>
            <a:r>
              <a:rPr lang="en-US" b="1" i="1" u="sng" smtClean="0"/>
              <a:t>. </a:t>
            </a:r>
            <a:endParaRPr lang="en-US" u="sng" smtClean="0"/>
          </a:p>
          <a:p>
            <a:pPr eaLnBrk="1" hangingPunct="1"/>
            <a:r>
              <a:rPr lang="en-US" b="1" smtClean="0"/>
              <a:t>Functions</a:t>
            </a:r>
            <a:r>
              <a:rPr lang="en-US" smtClean="0"/>
              <a:t>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It plays an important role in the metabolism of nucleic acid of protein synthesis.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Sources </a:t>
            </a:r>
            <a:r>
              <a:rPr lang="en-US" smtClean="0"/>
              <a:t>:</a:t>
            </a:r>
          </a:p>
          <a:p>
            <a:pPr eaLnBrk="1" hangingPunct="1"/>
            <a:r>
              <a:rPr lang="en-US" sz="2400" smtClean="0"/>
              <a:t>Bacteria present in the intestine synthesize this vitamin and supply to our body. </a:t>
            </a:r>
          </a:p>
          <a:p>
            <a:pPr eaLnBrk="1" hangingPunct="1"/>
            <a:r>
              <a:rPr lang="en-US" sz="2400" smtClean="0"/>
              <a:t>Liver is the main site of storage of vitamin B</a:t>
            </a:r>
            <a:r>
              <a:rPr lang="en-US" sz="2400" baseline="-25000" smtClean="0"/>
              <a:t>12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b="1" smtClean="0"/>
              <a:t>Deficiency diseases 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smtClean="0"/>
              <a:t>Deficiency of this vitamin causes </a:t>
            </a:r>
            <a:r>
              <a:rPr lang="en-US" sz="2400" u="sng" smtClean="0"/>
              <a:t>pernicious anemia </a:t>
            </a:r>
            <a:r>
              <a:rPr lang="en-US" sz="2400" smtClean="0"/>
              <a:t>that is different from other types of anaemia. </a:t>
            </a:r>
          </a:p>
          <a:p>
            <a:pPr eaLnBrk="1" hangingPunct="1"/>
            <a:endParaRPr lang="en-US" smtClean="0"/>
          </a:p>
        </p:txBody>
      </p:sp>
      <p:pic>
        <p:nvPicPr>
          <p:cNvPr id="16387" name="Picture 3" descr="image0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181600"/>
            <a:ext cx="21717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292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u="sng" dirty="0" smtClean="0">
                <a:latin typeface="Arial" charset="0"/>
                <a:cs typeface="Arial" charset="0"/>
              </a:rPr>
              <a:t>PANTOTHENIC ACID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5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b="1" smtClean="0">
                <a:latin typeface="Arial" charset="0"/>
                <a:cs typeface="Arial" charset="0"/>
              </a:rPr>
              <a:t>	</a:t>
            </a:r>
            <a:r>
              <a:rPr lang="en-US" sz="2500" smtClean="0">
                <a:latin typeface="Arial" charset="0"/>
                <a:cs typeface="Arial" charset="0"/>
              </a:rPr>
              <a:t>It is one of the ‘B’ complex vitamins.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smtClean="0">
                <a:latin typeface="Arial" charset="0"/>
                <a:cs typeface="Arial" charset="0"/>
              </a:rPr>
              <a:t>Functions:</a:t>
            </a:r>
            <a:r>
              <a:rPr lang="en-US" sz="2500" smtClean="0">
                <a:latin typeface="Arial" charset="0"/>
                <a:cs typeface="Arial" charset="0"/>
              </a:rPr>
              <a:t> It is required for the metabolism of carbohydrates, 	proteins and fats.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smtClean="0">
                <a:latin typeface="Arial" charset="0"/>
                <a:cs typeface="Arial" charset="0"/>
              </a:rPr>
              <a:t>Sources: </a:t>
            </a:r>
            <a:r>
              <a:rPr lang="en-US" sz="2500" smtClean="0">
                <a:latin typeface="Arial" charset="0"/>
                <a:cs typeface="Arial" charset="0"/>
              </a:rPr>
              <a:t>The sources of pantothenic acid are fresh vegetables, liver, kidney, yeast, egg 	yolk, meat, 	ground nuts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smtClean="0">
                <a:latin typeface="Arial" charset="0"/>
                <a:cs typeface="Arial" charset="0"/>
              </a:rPr>
              <a:t>Deficiency leads</a:t>
            </a:r>
            <a:r>
              <a:rPr lang="en-US" sz="2500" smtClean="0">
                <a:latin typeface="Arial" charset="0"/>
                <a:cs typeface="Arial" charset="0"/>
              </a:rPr>
              <a:t> to </a:t>
            </a:r>
            <a:r>
              <a:rPr lang="en-US" sz="2500" u="sng" smtClean="0">
                <a:latin typeface="Arial" charset="0"/>
                <a:cs typeface="Arial" charset="0"/>
              </a:rPr>
              <a:t>burning sensation in feet</a:t>
            </a:r>
          </a:p>
          <a:p>
            <a:pPr eaLnBrk="1" hangingPunct="1">
              <a:lnSpc>
                <a:spcPct val="90000"/>
              </a:lnSpc>
            </a:pPr>
            <a:endParaRPr lang="en-US" sz="25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5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b="1" u="sng" smtClean="0">
                <a:latin typeface="Arial" charset="0"/>
                <a:cs typeface="Arial" charset="0"/>
              </a:rPr>
              <a:t> </a:t>
            </a:r>
            <a:endParaRPr lang="en-US" sz="2800" u="sng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smtClean="0">
                <a:latin typeface="Arial" charset="0"/>
                <a:cs typeface="Arial" charset="0"/>
              </a:rPr>
              <a:t>Biotin is one among the ‘B’ complex vitamins.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Arial" charset="0"/>
                <a:cs typeface="Arial" charset="0"/>
              </a:rPr>
              <a:t>Functions:</a:t>
            </a:r>
            <a:r>
              <a:rPr lang="en-US" sz="2800" smtClean="0">
                <a:latin typeface="Arial" charset="0"/>
                <a:cs typeface="Arial" charset="0"/>
              </a:rPr>
              <a:t> It is required for protein metabolism.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Arial" charset="0"/>
                <a:cs typeface="Arial" charset="0"/>
              </a:rPr>
              <a:t>Sources: </a:t>
            </a:r>
            <a:r>
              <a:rPr lang="en-US" sz="2800" smtClean="0">
                <a:latin typeface="Arial" charset="0"/>
                <a:cs typeface="Arial" charset="0"/>
              </a:rPr>
              <a:t>Biotin is present in pulses, nuts, vegetables, liver and kidney.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Arial" charset="0"/>
                <a:cs typeface="Arial" charset="0"/>
              </a:rPr>
              <a:t>Deficiency disorders:</a:t>
            </a:r>
            <a:r>
              <a:rPr lang="en-US" sz="2800" smtClean="0">
                <a:latin typeface="Arial" charset="0"/>
                <a:cs typeface="Arial" charset="0"/>
              </a:rPr>
              <a:t> Deficiency leads to muscle pains, fatigue, disorders in the nervous system </a:t>
            </a:r>
            <a:r>
              <a:rPr lang="en-US" sz="2800" u="sng" smtClean="0">
                <a:latin typeface="Arial" charset="0"/>
                <a:cs typeface="Arial" charset="0"/>
              </a:rPr>
              <a:t>and mental depression</a:t>
            </a:r>
            <a:r>
              <a:rPr lang="en-US" sz="2800" smtClean="0">
                <a:latin typeface="Arial" charset="0"/>
                <a:cs typeface="Arial" charset="0"/>
              </a:rPr>
              <a:t>.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u="sng" dirty="0" smtClean="0">
                <a:latin typeface="Arial" charset="0"/>
                <a:cs typeface="Arial" charset="0"/>
              </a:rPr>
              <a:t>BIOTIN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419600"/>
          </a:xfrm>
        </p:spPr>
        <p:txBody>
          <a:bodyPr/>
          <a:lstStyle/>
          <a:p>
            <a:pPr eaLnBrk="1" hangingPunct="1"/>
            <a:r>
              <a:rPr lang="en-US" sz="2000" b="1" i="1" u="sng" smtClean="0"/>
              <a:t>Vitamin  C </a:t>
            </a:r>
            <a:r>
              <a:rPr lang="en-US" sz="2000" b="1" u="sng" smtClean="0"/>
              <a:t>–  </a:t>
            </a:r>
            <a:r>
              <a:rPr lang="en-US" sz="2000" u="sng" smtClean="0"/>
              <a:t>It is also called  as   </a:t>
            </a:r>
            <a:r>
              <a:rPr lang="en-US" sz="2000" b="1" u="sng" smtClean="0"/>
              <a:t>Ascorbic  Acid </a:t>
            </a:r>
          </a:p>
          <a:p>
            <a:pPr eaLnBrk="1" hangingPunct="1"/>
            <a:r>
              <a:rPr lang="en-US" sz="1800" b="1" u="sng" smtClean="0"/>
              <a:t>Sources: </a:t>
            </a:r>
            <a:r>
              <a:rPr lang="en-US" sz="1800" smtClean="0"/>
              <a:t>Vitamin C is present in fresh fruits, green leafy vegetables, tomatoes 	and germinating pulses. </a:t>
            </a:r>
          </a:p>
          <a:p>
            <a:pPr eaLnBrk="1" hangingPunct="1"/>
            <a:r>
              <a:rPr lang="en-US" sz="1800" smtClean="0"/>
              <a:t> Citrus fruit and Indian gooseberry are the richest source of this vitamin. </a:t>
            </a:r>
          </a:p>
          <a:p>
            <a:pPr eaLnBrk="1" hangingPunct="1"/>
            <a:r>
              <a:rPr lang="en-US" sz="1800" smtClean="0"/>
              <a:t> Guava is another cheap and rich source of Vitamin C. </a:t>
            </a:r>
          </a:p>
          <a:p>
            <a:pPr eaLnBrk="1" hangingPunct="1"/>
            <a:r>
              <a:rPr lang="en-US" sz="1800" b="1" u="sng" smtClean="0"/>
              <a:t>Functions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b="1" smtClean="0"/>
              <a:t>V</a:t>
            </a:r>
            <a:r>
              <a:rPr lang="en-US" sz="1800" smtClean="0"/>
              <a:t>itamin C plays an important role in tissue oxidation reactions.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/>
              <a:t>It is required for the formation of collagen which is required for the formation of blood vessels, connective tissue, cartilage and dentine of teeth.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/>
              <a:t>Vitamin C also helps in the absorption and storage of iron.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/>
              <a:t>This Vitamin is also required for normal growth, tissue repair, healing of wounds and fracture of bone.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19459" name="Picture 3" descr="images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19600"/>
            <a:ext cx="29718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u="sng" smtClean="0"/>
              <a:t>Deficiency disease </a:t>
            </a:r>
            <a:r>
              <a:rPr lang="en-US" sz="2800" smtClean="0"/>
              <a:t>-  </a:t>
            </a:r>
            <a:r>
              <a:rPr lang="en-US" sz="2800" b="1" smtClean="0"/>
              <a:t>SCURVY:  </a:t>
            </a:r>
            <a:endParaRPr lang="en-US" sz="280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800" b="1" smtClean="0"/>
              <a:t>Scurvy</a:t>
            </a:r>
            <a:r>
              <a:rPr lang="en-US" sz="2800" smtClean="0"/>
              <a:t> is the nutritional disorder caused due to the deficiency of </a:t>
            </a:r>
            <a:r>
              <a:rPr lang="en-US" sz="2800" b="1" smtClean="0"/>
              <a:t>Vitamin ‘C</a:t>
            </a:r>
            <a:r>
              <a:rPr lang="en-US" sz="2800" smtClean="0"/>
              <a:t>’.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smtClean="0"/>
              <a:t>The </a:t>
            </a:r>
            <a:r>
              <a:rPr lang="en-US" sz="2800" b="1" smtClean="0"/>
              <a:t>symptoms</a:t>
            </a:r>
            <a:r>
              <a:rPr lang="en-US" sz="2800" smtClean="0"/>
              <a:t> of this disease are swelling of gums, bleeding from gums and from the joints and under the skin.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smtClean="0"/>
              <a:t>This disease is preventable by providing the diet that is rich with Vitamin-‘C’.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mtClean="0"/>
              <a:t>vitamin -  A</a:t>
            </a:r>
          </a:p>
          <a:p>
            <a:pPr algn="ctr"/>
            <a:endParaRPr lang="en-US" smtClean="0"/>
          </a:p>
          <a:p>
            <a:pPr algn="ctr">
              <a:buFont typeface="Wingdings 3" pitchFamily="18" charset="2"/>
              <a:buNone/>
            </a:pPr>
            <a:r>
              <a:rPr lang="en-US" smtClean="0"/>
              <a:t>Vitamin – D</a:t>
            </a:r>
          </a:p>
          <a:p>
            <a:pPr algn="ctr"/>
            <a:endParaRPr lang="en-US" smtClean="0"/>
          </a:p>
          <a:p>
            <a:pPr algn="ctr">
              <a:buFont typeface="Wingdings 3" pitchFamily="18" charset="2"/>
              <a:buNone/>
            </a:pPr>
            <a:r>
              <a:rPr lang="en-US" smtClean="0"/>
              <a:t>Vitamin – E</a:t>
            </a:r>
          </a:p>
          <a:p>
            <a:pPr algn="ctr"/>
            <a:endParaRPr lang="en-US" smtClean="0"/>
          </a:p>
          <a:p>
            <a:pPr algn="ctr">
              <a:buFont typeface="Wingdings 3" pitchFamily="18" charset="2"/>
              <a:buNone/>
            </a:pPr>
            <a:r>
              <a:rPr lang="en-US" smtClean="0"/>
              <a:t>Vitamin - 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dirty="0" smtClean="0"/>
              <a:t>Fat soluble vitamins are -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i="1" u="sng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algn="ctr" eaLnBrk="1" hangingPunct="1"/>
            <a:r>
              <a:rPr lang="en-US" i="1" u="sng" smtClean="0"/>
              <a:t>Vitamin  - A</a:t>
            </a:r>
          </a:p>
          <a:p>
            <a:pPr eaLnBrk="1" hangingPunct="1"/>
            <a:r>
              <a:rPr lang="en-US" smtClean="0"/>
              <a:t>The chemical name of Vitamin A is </a:t>
            </a:r>
            <a:r>
              <a:rPr lang="en-US" b="1" i="1" smtClean="0"/>
              <a:t>Retinol</a:t>
            </a:r>
            <a:r>
              <a:rPr lang="en-US" smtClean="0"/>
              <a:t>. </a:t>
            </a:r>
          </a:p>
          <a:p>
            <a:pPr eaLnBrk="1" hangingPunct="1"/>
            <a:r>
              <a:rPr lang="en-US" smtClean="0"/>
              <a:t>It is also called as </a:t>
            </a:r>
            <a:r>
              <a:rPr lang="en-US" b="1" i="1" smtClean="0"/>
              <a:t>Antixeropthalmic Vitamin</a:t>
            </a: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Sources -</a:t>
            </a:r>
            <a:r>
              <a:rPr lang="en-US" smtClean="0"/>
              <a:t> It is readily available in foods of Liver, eggs, butter, whole milk, fish, meat, oils extracted from fishes such as cod liver oil and shark liver oil.  </a:t>
            </a:r>
          </a:p>
          <a:p>
            <a:pPr eaLnBrk="1" hangingPunct="1"/>
            <a:r>
              <a:rPr lang="en-US" smtClean="0"/>
              <a:t>In plants vitamin ‘A’ is present in the form of a carotene.  In green leafy vegetable (Spinach amaranth etc.,) other vegetable like carrots, tomato, pumpkin, fruits like papaya and mango and its converted into vitamin ‘A’ in our body.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 eaLnBrk="1" hangingPunct="1"/>
            <a:r>
              <a:rPr lang="en-US" sz="2400" b="1" u="sng" smtClean="0"/>
              <a:t>Deficiency of vitamin A</a:t>
            </a:r>
            <a:r>
              <a:rPr lang="en-US" sz="1600" b="1" smtClean="0"/>
              <a:t>:</a:t>
            </a:r>
            <a:r>
              <a:rPr lang="en-US" sz="1600" smtClean="0"/>
              <a:t>  Deficiency leads to a variety of disorders of the eyes and this 	affect the vision, some of the disorders  are –</a:t>
            </a:r>
          </a:p>
          <a:p>
            <a:pPr eaLnBrk="1" hangingPunct="1"/>
            <a:r>
              <a:rPr lang="en-US" sz="2000" smtClean="0"/>
              <a:t>1)</a:t>
            </a:r>
            <a:r>
              <a:rPr lang="en-US" sz="2000" b="1" smtClean="0"/>
              <a:t>Night blindness:</a:t>
            </a:r>
            <a:r>
              <a:rPr lang="en-US" sz="2000" smtClean="0"/>
              <a:t>  The person cannot see the objects in dim light and in nights.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2)</a:t>
            </a:r>
            <a:r>
              <a:rPr lang="en-US" sz="2000" b="1" smtClean="0"/>
              <a:t>Xeropthalmia (or) Dry eyes:</a:t>
            </a:r>
            <a:r>
              <a:rPr lang="en-US" sz="2000" smtClean="0"/>
              <a:t> The lacrimal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glands in the eyes do to produce tears.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The conjunctiva (or) the outer most layer of the eye becomes dry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1600" b="1" smtClean="0"/>
              <a:t>3)The cornea becomes soft and burst open</a:t>
            </a:r>
            <a:r>
              <a:rPr lang="en-US" sz="1600" smtClean="0"/>
              <a:t>. This leads to the loss of vision and permanent blindness -  the major cause of blindness in children.</a:t>
            </a:r>
          </a:p>
          <a:p>
            <a:pPr eaLnBrk="1" hangingPunct="1"/>
            <a:r>
              <a:rPr lang="en-US" sz="1600" b="1" smtClean="0"/>
              <a:t>4)Skin become scaly, rough</a:t>
            </a:r>
            <a:r>
              <a:rPr lang="en-US" sz="1600" smtClean="0"/>
              <a:t> and is covered with papillae (Small eruptions).  The skin looks like that 		of a toad.</a:t>
            </a:r>
          </a:p>
          <a:p>
            <a:pPr eaLnBrk="1" hangingPunct="1"/>
            <a:r>
              <a:rPr lang="en-US" sz="1600" b="1" smtClean="0"/>
              <a:t>5)Reproductive functions</a:t>
            </a:r>
            <a:r>
              <a:rPr lang="en-US" sz="1600" smtClean="0"/>
              <a:t> may also be effected in vitamin ‘A’ deficiency.</a:t>
            </a:r>
          </a:p>
          <a:p>
            <a:pPr eaLnBrk="1" hangingPunct="1"/>
            <a:endParaRPr lang="en-US" sz="16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National Institute of Nutrition, Hyderabad has evolved a method giving a large dose (5 – 6 drops) of Vitamin-A once in six months to prevent blindness in children</a:t>
            </a:r>
          </a:p>
        </p:txBody>
      </p:sp>
      <p:pic>
        <p:nvPicPr>
          <p:cNvPr id="23555" name="Picture 2" descr="images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143000"/>
            <a:ext cx="2066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images34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2133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0"/>
            <a:ext cx="1282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048000"/>
            <a:ext cx="1828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/>
            <a:r>
              <a:rPr lang="en-US" b="1" u="sng" smtClean="0"/>
              <a:t>Vitamin ‘D’- </a:t>
            </a:r>
          </a:p>
          <a:p>
            <a:pPr eaLnBrk="1" hangingPunct="1"/>
            <a:r>
              <a:rPr lang="en-US" smtClean="0"/>
              <a:t>The chemical name of vitamin ‘D’ is</a:t>
            </a:r>
            <a:r>
              <a:rPr lang="en-US" u="sng" smtClean="0"/>
              <a:t> </a:t>
            </a:r>
            <a:r>
              <a:rPr lang="en-US" i="1" u="sng" smtClean="0"/>
              <a:t>Calciferol</a:t>
            </a:r>
          </a:p>
          <a:p>
            <a:pPr eaLnBrk="1" hangingPunct="1"/>
            <a:r>
              <a:rPr lang="en-US" sz="2000" u="sng" smtClean="0"/>
              <a:t>Function</a:t>
            </a:r>
            <a:r>
              <a:rPr lang="en-US" sz="2000" smtClean="0"/>
              <a:t> - It helps in the absorption of Ca &amp; P by the intestine and its deposition on the bones.</a:t>
            </a:r>
          </a:p>
          <a:p>
            <a:pPr eaLnBrk="1" hangingPunct="1"/>
            <a:r>
              <a:rPr lang="en-US" sz="2000" smtClean="0"/>
              <a:t>The rich source of Vitamin ‘D’ is sun light and sun light has the capacity to convert cholesterol in our body into Vitamin ‘D’.</a:t>
            </a:r>
          </a:p>
          <a:p>
            <a:pPr eaLnBrk="1" hangingPunct="1"/>
            <a:r>
              <a:rPr lang="en-US" u="sng" smtClean="0"/>
              <a:t>Deficiency </a:t>
            </a:r>
            <a:r>
              <a:rPr lang="en-US" smtClean="0"/>
              <a:t>of vitamin ‘D’ leads to bone deformities such as </a:t>
            </a:r>
            <a:r>
              <a:rPr lang="en-US" b="1" i="1" smtClean="0"/>
              <a:t>Rickets. (bent bones   and knock knees)</a:t>
            </a:r>
          </a:p>
          <a:p>
            <a:pPr eaLnBrk="1" hangingPunct="1"/>
            <a:endParaRPr lang="en-US" b="1" i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4579" name="Picture 2" descr="ricke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1779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fig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1844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0928"/>
            <a:ext cx="7969782" cy="5961649"/>
          </a:xfrm>
          <a:noFill/>
        </p:spPr>
        <p:txBody>
          <a:bodyPr>
            <a:normAutofit fontScale="92500" lnSpcReduction="20000"/>
          </a:bodyPr>
          <a:lstStyle/>
          <a:p>
            <a:pPr lvl="7" algn="ctr">
              <a:buFont typeface="Wingdings 2"/>
              <a:buNone/>
              <a:defRPr/>
            </a:pPr>
            <a:r>
              <a:rPr lang="en-US" sz="3100" u="sng" dirty="0" smtClean="0">
                <a:latin typeface="Arial" pitchFamily="34" charset="0"/>
                <a:cs typeface="Arial" pitchFamily="34" charset="0"/>
              </a:rPr>
              <a:t>VITAMINS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 - deficiency diseases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b="1" u="sng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u="sng" dirty="0" smtClean="0"/>
              <a:t>History of vitamins </a:t>
            </a:r>
            <a:r>
              <a:rPr lang="en-US" sz="2800" b="1" dirty="0" smtClean="0"/>
              <a:t>:</a:t>
            </a:r>
            <a:endParaRPr lang="en-US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The story of vitamin dates back to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Sailors of this period knew that eating of liver cures a disease called night blindness 	and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Eating of lemons cures another disease called scurvy.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Also cod liver oil cures a disease called </a:t>
            </a:r>
            <a:r>
              <a:rPr lang="en-US" sz="2800" b="1" i="1" dirty="0" smtClean="0"/>
              <a:t>rickets</a:t>
            </a:r>
            <a:r>
              <a:rPr lang="en-US" sz="28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1912,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Sir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H.G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Hopkins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first identified Vitamins in MILK and named it as  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Accessory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factors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Funk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named the accessory factors as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Vitamins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(Vital amines).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28600"/>
            <a:ext cx="3810000" cy="3352800"/>
          </a:xfrm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295400" y="4343400"/>
            <a:ext cx="769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Sources - </a:t>
            </a:r>
            <a:r>
              <a:rPr lang="en-US"/>
              <a:t> </a:t>
            </a:r>
          </a:p>
          <a:p>
            <a:r>
              <a:rPr lang="en-US"/>
              <a:t>Vitamin ‘D’ present in foods of animal origin such as liver, egg  yolk, butter, oils extracted from the livers of fishes such as cod or shark.  </a:t>
            </a:r>
          </a:p>
          <a:p>
            <a:endParaRPr lang="en-US"/>
          </a:p>
          <a:p>
            <a:r>
              <a:rPr lang="en-US"/>
              <a:t>It is formed in the skin from a cholesterol derivative by the action of Ultra Violet rays of sunlight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300" b="1" u="sng" smtClean="0"/>
          </a:p>
          <a:p>
            <a:pPr eaLnBrk="1" hangingPunct="1">
              <a:lnSpc>
                <a:spcPct val="90000"/>
              </a:lnSpc>
            </a:pPr>
            <a:endParaRPr lang="en-US" sz="2300" b="1" u="sng" smtClean="0"/>
          </a:p>
          <a:p>
            <a:pPr eaLnBrk="1" hangingPunct="1">
              <a:lnSpc>
                <a:spcPct val="90000"/>
              </a:lnSpc>
            </a:pPr>
            <a:endParaRPr lang="en-US" sz="2300" b="1" u="sng" smtClean="0"/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300" b="1" u="sng" smtClean="0"/>
              <a:t>VITAMIN-E</a:t>
            </a:r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300" u="sng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300" smtClean="0"/>
              <a:t>Vitamin-E is also called as Tocoferol or Anti sterility Vitamin.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30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300" smtClean="0"/>
          </a:p>
          <a:p>
            <a:pPr eaLnBrk="1" hangingPunct="1">
              <a:lnSpc>
                <a:spcPct val="90000"/>
              </a:lnSpc>
            </a:pPr>
            <a:r>
              <a:rPr lang="en-US" sz="2300" b="1" smtClean="0"/>
              <a:t>Functions: </a:t>
            </a:r>
            <a:r>
              <a:rPr lang="en-US" sz="2300" smtClean="0"/>
              <a:t>This vitamin is required for the normal functioning of sex organs.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b="1" smtClean="0"/>
              <a:t>Sources: </a:t>
            </a:r>
            <a:r>
              <a:rPr lang="en-US" sz="2300" smtClean="0"/>
              <a:t>It is present in fruits, vegetables, germinating seeds, meat, egg yolk, sunflower 	oil, cotton seed oil etc.,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b="1" smtClean="0"/>
              <a:t>Deficiency disorders: </a:t>
            </a:r>
            <a:r>
              <a:rPr lang="en-US" sz="2300" smtClean="0"/>
              <a:t>Deficiency leads to sterility in males and abortions in females and 	also reduces the life span or R.B.C.</a:t>
            </a:r>
          </a:p>
          <a:p>
            <a:pPr eaLnBrk="1" hangingPunct="1">
              <a:lnSpc>
                <a:spcPct val="90000"/>
              </a:lnSpc>
            </a:pPr>
            <a:endParaRPr lang="en-US" sz="2300" smtClean="0"/>
          </a:p>
          <a:p>
            <a:pPr eaLnBrk="1" hangingPunct="1">
              <a:lnSpc>
                <a:spcPct val="90000"/>
              </a:lnSpc>
            </a:pPr>
            <a:endParaRPr lang="en-US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1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b="1" u="sng" smtClean="0"/>
              <a:t>VITAMIN-K</a:t>
            </a:r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800" u="sng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Vitamin K is also known as Anti coagulation Vitamin.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Functions: </a:t>
            </a:r>
            <a:r>
              <a:rPr lang="en-US" sz="2800" smtClean="0"/>
              <a:t>It is required for blood clotting.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Sources: </a:t>
            </a:r>
            <a:r>
              <a:rPr lang="en-US" sz="2800" smtClean="0"/>
              <a:t>It is present in green leafy vegetables and in cow milk, in man this vitamin is  </a:t>
            </a:r>
            <a:r>
              <a:rPr lang="en-US" sz="2800" i="1" u="sng" smtClean="0"/>
              <a:t>synthesized by the bacteria </a:t>
            </a:r>
            <a:r>
              <a:rPr lang="en-US" sz="2800" smtClean="0"/>
              <a:t>present in the intestines.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Deficiency disorders</a:t>
            </a:r>
            <a:r>
              <a:rPr lang="en-US" sz="2800" b="1" smtClean="0"/>
              <a:t>: </a:t>
            </a:r>
            <a:r>
              <a:rPr lang="en-US" sz="2800" smtClean="0"/>
              <a:t>deficiency results in long time for the blood to 	clot and loss of more blood from injuries</a:t>
            </a: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Vitamins are very sensitive to heat. Over cooking leads to destruction of its chemical nature and some times leads toxic.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Excess intake of antibiotics, destroy useful bacteria in our intestine, further leads to vitamin B </a:t>
            </a:r>
            <a:r>
              <a:rPr lang="en-US" baseline="-25000" smtClean="0"/>
              <a:t>12</a:t>
            </a:r>
            <a:r>
              <a:rPr lang="en-US" smtClean="0"/>
              <a:t> deficiency.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Consuming highly polished rice, leads to vitamin B</a:t>
            </a:r>
            <a:r>
              <a:rPr lang="en-US" baseline="-25000" smtClean="0"/>
              <a:t>1</a:t>
            </a:r>
            <a:r>
              <a:rPr lang="en-US" smtClean="0"/>
              <a:t> deficiency.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FACTS OF VITAMINS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Vitamins are micronutrients, which are very much essential for growth and for metabolism.</a:t>
            </a:r>
            <a:r>
              <a:rPr lang="en-US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If antibiotics are indiscriminately taken, the bacteria present in the intestines which synthesize the Vitamins will be killed and it leads to Vitamin deficiency disorders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300"/>
          </a:xfrm>
        </p:spPr>
        <p:txBody>
          <a:bodyPr/>
          <a:lstStyle/>
          <a:p>
            <a:pPr eaLnBrk="1" hangingPunct="1"/>
            <a:r>
              <a:rPr lang="en-US" smtClean="0"/>
              <a:t>	</a:t>
            </a:r>
            <a:r>
              <a:rPr lang="en-US" u="sng" smtClean="0">
                <a:latin typeface="Arial" charset="0"/>
                <a:cs typeface="Arial" charset="0"/>
              </a:rPr>
              <a:t>Vitamins are classified  into two types</a:t>
            </a:r>
            <a:r>
              <a:rPr lang="en-US" smtClean="0">
                <a:latin typeface="Arial" charset="0"/>
                <a:cs typeface="Arial" charset="0"/>
              </a:rPr>
              <a:t> – based  on their solubility 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They are -  </a:t>
            </a:r>
          </a:p>
          <a:p>
            <a:pPr eaLnBrk="1" hangingPunct="1"/>
            <a:endParaRPr lang="en-US" i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b="1" i="1" smtClean="0">
                <a:latin typeface="Arial" charset="0"/>
                <a:cs typeface="Arial" charset="0"/>
              </a:rPr>
              <a:t>Water soluble vitamins &amp; Fat soluble vitamins</a:t>
            </a:r>
            <a:r>
              <a:rPr lang="en-US" i="1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u="sng" smtClean="0">
                <a:latin typeface="Arial" charset="0"/>
                <a:cs typeface="Arial" charset="0"/>
              </a:rPr>
              <a:t>Water soluble Vitamins </a:t>
            </a:r>
            <a:r>
              <a:rPr lang="en-US" smtClean="0">
                <a:latin typeface="Arial" charset="0"/>
                <a:cs typeface="Arial" charset="0"/>
              </a:rPr>
              <a:t>- Vitamin ‘B’ complex and Vitamin ‘C’     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u="sng" smtClean="0">
                <a:latin typeface="Arial" charset="0"/>
                <a:cs typeface="Arial" charset="0"/>
              </a:rPr>
              <a:t>Fat soluble vitamins. </a:t>
            </a:r>
            <a:r>
              <a:rPr lang="en-US" smtClean="0">
                <a:latin typeface="Arial" charset="0"/>
                <a:cs typeface="Arial" charset="0"/>
              </a:rPr>
              <a:t>- Vitamin A, Vitamin D, Vitamin E and 	Vitamin K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3200" u="sng" smtClean="0">
                <a:latin typeface="Bookman Old Style" pitchFamily="18" charset="0"/>
              </a:rPr>
              <a:t>Water soluble vitamins</a:t>
            </a:r>
            <a:endParaRPr lang="en-US" sz="32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2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 Vitamin B Complex  is group of Vitamins. 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It contains – 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b="1" smtClean="0"/>
              <a:t>	</a:t>
            </a:r>
            <a:r>
              <a:rPr lang="en-US" sz="2500" smtClean="0"/>
              <a:t>a) Thiamine – B1		e) Cyanocobalamin – B12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	b) Riboflavin – B2 	f) Folic acid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	c) Niacin	 - B3 		g) Pantothenic acid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	d) Pyridoxine – B6 	h) Biotin</a:t>
            </a:r>
          </a:p>
          <a:p>
            <a:pPr eaLnBrk="1" hangingPunct="1">
              <a:lnSpc>
                <a:spcPct val="80000"/>
              </a:lnSpc>
            </a:pPr>
            <a:endParaRPr lang="en-US" sz="2500" b="1" smtClean="0"/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Vitamin –B1  </a:t>
            </a:r>
            <a:r>
              <a:rPr lang="en-US" sz="2400" b="1" smtClean="0"/>
              <a:t>- Thiamine</a:t>
            </a:r>
            <a:r>
              <a:rPr lang="en-US" sz="2400" smtClean="0"/>
              <a:t> is also known as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i="1" smtClean="0"/>
              <a:t>Vitamin B</a:t>
            </a:r>
            <a:r>
              <a:rPr lang="en-US" sz="2400" b="1" i="1" baseline="-25000" smtClean="0"/>
              <a:t>1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It is needed for the activity of some of the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smtClean="0"/>
              <a:t>enzymes of carbohydrate metabolism.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Deficiency disease </a:t>
            </a:r>
            <a:r>
              <a:rPr lang="en-US" sz="2400" smtClean="0"/>
              <a:t> - </a:t>
            </a:r>
            <a:r>
              <a:rPr lang="en-US" sz="2400" u="sng" smtClean="0"/>
              <a:t>Beri-Beri.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this disease, the calf muscles become tender,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smtClean="0"/>
              <a:t>vomiting, tremors, convulsions, loss of appetite are seen. </a:t>
            </a:r>
            <a:r>
              <a:rPr lang="en-US" sz="2400" b="1" smtClean="0"/>
              <a:t> </a:t>
            </a:r>
            <a:r>
              <a:rPr lang="en-US" sz="240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Sources:</a:t>
            </a:r>
            <a:r>
              <a:rPr lang="en-US" sz="2400" smtClean="0"/>
              <a:t>  Cereals like wheat, oil seeds like groundnut, milk, meat, fish.</a:t>
            </a:r>
          </a:p>
          <a:p>
            <a:endParaRPr lang="en-US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81400"/>
            <a:ext cx="2209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900" b="1" u="sng" smtClean="0"/>
          </a:p>
          <a:p>
            <a:pPr eaLnBrk="1" hangingPunct="1">
              <a:lnSpc>
                <a:spcPct val="80000"/>
              </a:lnSpc>
            </a:pPr>
            <a:r>
              <a:rPr lang="en-US" sz="1900" b="1" u="sng" smtClean="0"/>
              <a:t>RIBOFLAVIN  </a:t>
            </a:r>
            <a:r>
              <a:rPr lang="en-US" sz="1900" b="1" smtClean="0"/>
              <a:t> - </a:t>
            </a:r>
          </a:p>
          <a:p>
            <a:pPr eaLnBrk="1" hangingPunct="1">
              <a:lnSpc>
                <a:spcPct val="80000"/>
              </a:lnSpc>
            </a:pPr>
            <a:endParaRPr lang="en-US" sz="1900" b="1" smtClean="0"/>
          </a:p>
          <a:p>
            <a:pPr eaLnBrk="1" hangingPunct="1">
              <a:lnSpc>
                <a:spcPct val="80000"/>
              </a:lnSpc>
            </a:pPr>
            <a:r>
              <a:rPr lang="en-US" sz="1900" b="1" smtClean="0"/>
              <a:t> </a:t>
            </a:r>
            <a:r>
              <a:rPr lang="en-US" sz="1900" smtClean="0"/>
              <a:t>Riboflavin is otherwise known as </a:t>
            </a:r>
            <a:r>
              <a:rPr lang="en-US" sz="1900" b="1" smtClean="0"/>
              <a:t>Vitamin-B</a:t>
            </a:r>
            <a:r>
              <a:rPr lang="en-US" sz="1900" b="1" baseline="-25000" smtClean="0"/>
              <a:t>2</a:t>
            </a:r>
            <a:r>
              <a:rPr lang="en-US" sz="19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 smtClean="0"/>
              <a:t>Functions: </a:t>
            </a:r>
            <a:r>
              <a:rPr lang="en-US" sz="1900" smtClean="0"/>
              <a:t>Riboflavin is essential for oxidation reduction reactions in the cell and in 	cellular respiration.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 smtClean="0"/>
              <a:t>Sources: </a:t>
            </a:r>
            <a:r>
              <a:rPr lang="en-US" sz="1900" smtClean="0"/>
              <a:t>It is present in milk, eggs, liver, kidney and green leafy vegetables.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 smtClean="0"/>
              <a:t>Deficiency disorders:</a:t>
            </a:r>
            <a:r>
              <a:rPr lang="en-US" sz="1900" smtClean="0"/>
              <a:t> Deficiency of riboflavin result in </a:t>
            </a:r>
            <a:r>
              <a:rPr lang="en-US" sz="1900" u="sng" smtClean="0"/>
              <a:t>Glossitis</a:t>
            </a:r>
            <a:r>
              <a:rPr lang="en-US" sz="190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 Mouth cracks at corners.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 Photophobia, scaly skin and watering of eyes are some of the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1900" smtClean="0"/>
              <a:t>symptoms.</a:t>
            </a:r>
          </a:p>
          <a:p>
            <a:pPr eaLnBrk="1" hangingPunct="1">
              <a:lnSpc>
                <a:spcPct val="80000"/>
              </a:lnSpc>
            </a:pPr>
            <a:endParaRPr lang="en-US" sz="1900" smtClean="0"/>
          </a:p>
        </p:txBody>
      </p:sp>
      <p:pic>
        <p:nvPicPr>
          <p:cNvPr id="12291" name="Picture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86200"/>
            <a:ext cx="18288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C:\Documents and Settings\INDUS\Desktop\b 2 deficiec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35337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u="sng" smtClean="0"/>
              <a:t>NIACIN</a:t>
            </a:r>
            <a:r>
              <a:rPr lang="en-US" sz="2800" b="1" smtClean="0"/>
              <a:t>: 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Niacin is one of the ‘B’ Complex Vitamins. It is also known as </a:t>
            </a:r>
            <a:r>
              <a:rPr lang="en-US" sz="2400" b="1" u="sng" smtClean="0"/>
              <a:t>Vitamin B</a:t>
            </a:r>
            <a:r>
              <a:rPr lang="en-US" sz="2400" b="1" u="sng" baseline="-25000" smtClean="0"/>
              <a:t>3</a:t>
            </a:r>
            <a:r>
              <a:rPr lang="en-US" sz="2400" b="1" u="sng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Functions: </a:t>
            </a:r>
            <a:r>
              <a:rPr lang="en-US" sz="2400" smtClean="0"/>
              <a:t>Niacin is essential for the metabolism of carbohydrates, proteins and fats.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Sources: </a:t>
            </a:r>
            <a:r>
              <a:rPr lang="en-US" sz="2400" smtClean="0"/>
              <a:t>It is present in kidney, liver, meat, poultry fish, legumes and groundnuts.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Deficiency disorders:</a:t>
            </a:r>
            <a:r>
              <a:rPr lang="en-US" sz="2400" smtClean="0"/>
              <a:t>   Deficiency of niacin in diet result a disease called </a:t>
            </a:r>
            <a:r>
              <a:rPr lang="en-US" sz="2400" u="sng" smtClean="0"/>
              <a:t>Pellagra.  </a:t>
            </a:r>
            <a:r>
              <a:rPr lang="en-US" sz="2400" smtClean="0"/>
              <a:t>The symptoms of pellagra are diarrhea, dementia (loss of memory) patches on the body when exposed to sunlight .</a:t>
            </a:r>
          </a:p>
          <a:p>
            <a:endParaRPr lang="en-US" sz="240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590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imag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343400"/>
            <a:ext cx="28194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400"/>
          </a:xfrm>
        </p:spPr>
        <p:txBody>
          <a:bodyPr/>
          <a:lstStyle/>
          <a:p>
            <a:pPr eaLnBrk="1" hangingPunct="1"/>
            <a:r>
              <a:rPr lang="en-US" b="1" u="sng" smtClean="0"/>
              <a:t>PYRIDOXINE: </a:t>
            </a:r>
            <a:endParaRPr lang="en-US" u="sng" smtClean="0"/>
          </a:p>
          <a:p>
            <a:pPr eaLnBrk="1" hangingPunct="1"/>
            <a:r>
              <a:rPr lang="en-US" smtClean="0"/>
              <a:t>Pyridoxine is otherwise called </a:t>
            </a:r>
            <a:r>
              <a:rPr lang="en-US" b="1" u="sng" smtClean="0"/>
              <a:t>Vitamin-B</a:t>
            </a:r>
            <a:r>
              <a:rPr lang="en-US" b="1" u="sng" baseline="-25000" smtClean="0"/>
              <a:t>6</a:t>
            </a:r>
            <a:r>
              <a:rPr lang="en-US" b="1" u="sng" smtClean="0"/>
              <a:t>.</a:t>
            </a:r>
          </a:p>
          <a:p>
            <a:pPr eaLnBrk="1" hangingPunct="1"/>
            <a:r>
              <a:rPr lang="en-US" b="1" smtClean="0"/>
              <a:t>Functions: </a:t>
            </a:r>
            <a:r>
              <a:rPr lang="en-US" smtClean="0"/>
              <a:t>Pyridoxine plays an important role in the metabolism of amino acids.</a:t>
            </a:r>
          </a:p>
          <a:p>
            <a:pPr eaLnBrk="1" hangingPunct="1"/>
            <a:r>
              <a:rPr lang="en-US" b="1" smtClean="0"/>
              <a:t>Sources: </a:t>
            </a:r>
            <a:r>
              <a:rPr lang="en-US" smtClean="0"/>
              <a:t>It is present in milk, liver, meat, egg yolk, fish, cereals, legumes and 	vegetables.</a:t>
            </a:r>
          </a:p>
          <a:p>
            <a:pPr eaLnBrk="1" hangingPunct="1"/>
            <a:r>
              <a:rPr lang="en-US" b="1" smtClean="0"/>
              <a:t>Deficiency disorders: </a:t>
            </a:r>
            <a:r>
              <a:rPr lang="en-US" smtClean="0"/>
              <a:t>Deficiency lead to hyper irritability, anaemia, nausea and in children  it leads to convulsions.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</TotalTime>
  <Words>1054</Words>
  <Application>Microsoft Office PowerPoint</Application>
  <PresentationFormat>On-screen Show (4:3)</PresentationFormat>
  <Paragraphs>169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VITAMINS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PANTOTHENIC ACID</vt:lpstr>
      <vt:lpstr>BIOTIN</vt:lpstr>
      <vt:lpstr>Slide 14</vt:lpstr>
      <vt:lpstr>Slide 15</vt:lpstr>
      <vt:lpstr>Fat soluble vitamins are - </vt:lpstr>
      <vt:lpstr>Slide 17</vt:lpstr>
      <vt:lpstr>Slide 18</vt:lpstr>
      <vt:lpstr>Slide 19</vt:lpstr>
      <vt:lpstr>Slide 20</vt:lpstr>
      <vt:lpstr>Slide 21</vt:lpstr>
      <vt:lpstr>Slide 22</vt:lpstr>
      <vt:lpstr>FACTS OF VITAMINS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Masum</dc:creator>
  <cp:lastModifiedBy>Chemistry</cp:lastModifiedBy>
  <cp:revision>68</cp:revision>
  <dcterms:created xsi:type="dcterms:W3CDTF">2010-09-09T06:09:28Z</dcterms:created>
  <dcterms:modified xsi:type="dcterms:W3CDTF">2017-10-31T11:00:08Z</dcterms:modified>
</cp:coreProperties>
</file>